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66"/>
  </p:notesMasterIdLst>
  <p:sldIdLst>
    <p:sldId id="510" r:id="rId2"/>
    <p:sldId id="515" r:id="rId3"/>
    <p:sldId id="680" r:id="rId4"/>
    <p:sldId id="561" r:id="rId5"/>
    <p:sldId id="521" r:id="rId6"/>
    <p:sldId id="681" r:id="rId7"/>
    <p:sldId id="571" r:id="rId8"/>
    <p:sldId id="682" r:id="rId9"/>
    <p:sldId id="683" r:id="rId10"/>
    <p:sldId id="684" r:id="rId11"/>
    <p:sldId id="685" r:id="rId12"/>
    <p:sldId id="686" r:id="rId13"/>
    <p:sldId id="687" r:id="rId14"/>
    <p:sldId id="688" r:id="rId15"/>
    <p:sldId id="689" r:id="rId16"/>
    <p:sldId id="555" r:id="rId17"/>
    <p:sldId id="675" r:id="rId18"/>
    <p:sldId id="690" r:id="rId19"/>
    <p:sldId id="691" r:id="rId20"/>
    <p:sldId id="692" r:id="rId21"/>
    <p:sldId id="693" r:id="rId22"/>
    <p:sldId id="694" r:id="rId23"/>
    <p:sldId id="695" r:id="rId24"/>
    <p:sldId id="696" r:id="rId25"/>
    <p:sldId id="697" r:id="rId26"/>
    <p:sldId id="698" r:id="rId27"/>
    <p:sldId id="700" r:id="rId28"/>
    <p:sldId id="701" r:id="rId29"/>
    <p:sldId id="702" r:id="rId30"/>
    <p:sldId id="703" r:id="rId31"/>
    <p:sldId id="704" r:id="rId32"/>
    <p:sldId id="705" r:id="rId33"/>
    <p:sldId id="707" r:id="rId34"/>
    <p:sldId id="708" r:id="rId35"/>
    <p:sldId id="706" r:id="rId36"/>
    <p:sldId id="709" r:id="rId37"/>
    <p:sldId id="711" r:id="rId38"/>
    <p:sldId id="710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19" r:id="rId47"/>
    <p:sldId id="720" r:id="rId48"/>
    <p:sldId id="721" r:id="rId49"/>
    <p:sldId id="722" r:id="rId50"/>
    <p:sldId id="723" r:id="rId51"/>
    <p:sldId id="724" r:id="rId52"/>
    <p:sldId id="725" r:id="rId53"/>
    <p:sldId id="726" r:id="rId54"/>
    <p:sldId id="727" r:id="rId55"/>
    <p:sldId id="728" r:id="rId56"/>
    <p:sldId id="729" r:id="rId57"/>
    <p:sldId id="730" r:id="rId58"/>
    <p:sldId id="731" r:id="rId59"/>
    <p:sldId id="732" r:id="rId60"/>
    <p:sldId id="733" r:id="rId61"/>
    <p:sldId id="734" r:id="rId62"/>
    <p:sldId id="735" r:id="rId63"/>
    <p:sldId id="736" r:id="rId64"/>
    <p:sldId id="528" r:id="rId65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5DDFF201-4049-4574-91AA-BEA9E2FF6717}">
          <p14:sldIdLst>
            <p14:sldId id="510"/>
            <p14:sldId id="515"/>
          </p14:sldIdLst>
        </p14:section>
        <p14:section name="系統登錄" id="{771492B9-AC3F-4E20-8AFA-AE14333051F4}">
          <p14:sldIdLst>
            <p14:sldId id="680"/>
            <p14:sldId id="561"/>
          </p14:sldIdLst>
        </p14:section>
        <p14:section name="基础数据" id="{94B833CA-4CCD-4A9B-A920-01891F768ACF}">
          <p14:sldIdLst>
            <p14:sldId id="521"/>
            <p14:sldId id="681"/>
            <p14:sldId id="57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入庫管理" id="{24D252CA-A3DF-4927-BB91-29B210BF5E59}">
          <p14:sldIdLst>
            <p14:sldId id="555"/>
            <p14:sldId id="675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</p14:sldIdLst>
        </p14:section>
        <p14:section name="出庫管理" id="{E7B402FB-9F78-4FC9-997D-330A4634BA1C}">
          <p14:sldIdLst>
            <p14:sldId id="707"/>
            <p14:sldId id="708"/>
            <p14:sldId id="706"/>
            <p14:sldId id="709"/>
            <p14:sldId id="711"/>
          </p14:sldIdLst>
        </p14:section>
        <p14:section name="報廢管理" id="{032AB6A4-FFFD-4A6B-A40A-F45F1B66EC1F}">
          <p14:sldIdLst>
            <p14:sldId id="710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</p14:sldIdLst>
        </p14:section>
        <p14:section name="庫存變更" id="{7E872287-7573-41E7-852B-79C1D9878942}">
          <p14:sldIdLst>
            <p14:sldId id="720"/>
            <p14:sldId id="721"/>
            <p14:sldId id="722"/>
          </p14:sldIdLst>
        </p14:section>
        <p14:section name="庫存報表" id="{A6183B15-EF70-4B6D-9BBD-26ADCE3879A5}">
          <p14:sldIdLst>
            <p14:sldId id="723"/>
            <p14:sldId id="724"/>
            <p14:sldId id="725"/>
            <p14:sldId id="726"/>
            <p14:sldId id="727"/>
            <p14:sldId id="728"/>
            <p14:sldId id="729"/>
          </p14:sldIdLst>
        </p14:section>
        <p14:section name="盤點管理" id="{4B522EE6-44F2-4800-878B-48193FD827C6}">
          <p14:sldIdLst>
            <p14:sldId id="730"/>
            <p14:sldId id="731"/>
            <p14:sldId id="732"/>
          </p14:sldIdLst>
        </p14:section>
        <p14:section name="條碼管理" id="{B65F0C29-AB3C-422E-A83F-B22999B3D903}">
          <p14:sldIdLst>
            <p14:sldId id="733"/>
            <p14:sldId id="734"/>
            <p14:sldId id="735"/>
            <p14:sldId id="736"/>
          </p14:sldIdLst>
        </p14:section>
        <p14:section name="End" id="{A99917BB-2036-419F-90CE-7433D573F32A}">
          <p14:sldIdLst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4885"/>
    <a:srgbClr val="D9E6D4"/>
    <a:srgbClr val="70AD47"/>
    <a:srgbClr val="00B0F0"/>
    <a:srgbClr val="FF99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505ADA-F83C-7C27-4C1F-61ECB63C1551}">
  <a:tblStyle styleId="{00B2A474-3A0A-53B8-2E2B-7F5BA0397780}" styleName="Medium Style 2 - Accent 1">
    <a:wholeTbl>
      <a:tcTxStyle>
        <a:fontRef idx="minor"/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/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A505ADA-F83C-7C27-4C1F-61ECB63C1551}" styleName="Medium Style 2 - Accent 1">
    <a:wholeTbl>
      <a:tcTxStyle>
        <a:fontRef idx="minor"/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/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4660"/>
  </p:normalViewPr>
  <p:slideViewPr>
    <p:cSldViewPr>
      <p:cViewPr varScale="1">
        <p:scale>
          <a:sx n="144" d="100"/>
          <a:sy n="144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47DC7-433D-4162-BCBD-BCB5AC05DE7E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6FD7E-44A2-4085-B9C4-67FC4A16E3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57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6FD7E-44A2-4085-B9C4-67FC4A16E39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1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 userDrawn="1"/>
        </p:nvSpPr>
        <p:spPr bwMode="auto">
          <a:xfrm>
            <a:off x="0" y="3100972"/>
            <a:ext cx="9144000" cy="2047875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80E15A-7E8E-E8AF-4BFF-5A2C934C10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73372"/>
            <a:ext cx="1152527" cy="338138"/>
          </a:xfrm>
          <a:prstGeom prst="rect">
            <a:avLst/>
          </a:prstGeom>
        </p:spPr>
      </p:pic>
      <p:sp>
        <p:nvSpPr>
          <p:cNvPr id="9" name="文字版面配置區 14">
            <a:extLst>
              <a:ext uri="{FF2B5EF4-FFF2-40B4-BE49-F238E27FC236}">
                <a16:creationId xmlns:a16="http://schemas.microsoft.com/office/drawing/2014/main" id="{38ABF15D-B7C1-5E8D-EDDE-F3A9D913F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563638"/>
            <a:ext cx="9144000" cy="59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rgbClr val="1C4885"/>
                </a:solidFill>
              </a:defRPr>
            </a:lvl1pPr>
          </a:lstStyle>
          <a:p>
            <a:pPr lvl="0"/>
            <a:r>
              <a:rPr lang="zh-TW" altLang="en-US" dirty="0"/>
              <a:t>按一</a:t>
            </a:r>
            <a:r>
              <a:rPr lang="zh-CN" altLang="en-US" dirty="0"/>
              <a:t>下新增文字</a:t>
            </a:r>
          </a:p>
        </p:txBody>
      </p:sp>
      <p:sp>
        <p:nvSpPr>
          <p:cNvPr id="10" name="文字版面配置區 14">
            <a:extLst>
              <a:ext uri="{FF2B5EF4-FFF2-40B4-BE49-F238E27FC236}">
                <a16:creationId xmlns:a16="http://schemas.microsoft.com/office/drawing/2014/main" id="{D00CC785-C1C4-2D40-FB71-CE9919594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3363838"/>
            <a:ext cx="9144000" cy="5040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按一</a:t>
            </a:r>
            <a:r>
              <a:rPr lang="zh-CN" altLang="en-US" dirty="0"/>
              <a:t>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21761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標題及內容" preserve="1" userDrawn="1">
  <p:cSld name="標題及內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64FCE41E-1306-B8D8-A7FD-7C093DF46C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bg1"/>
              </a:solidFill>
            </a:endParaRPr>
          </a:p>
        </p:txBody>
      </p:sp>
      <p:grpSp>
        <p:nvGrpSpPr>
          <p:cNvPr id="4" name="组合 13">
            <a:extLst>
              <a:ext uri="{FF2B5EF4-FFF2-40B4-BE49-F238E27FC236}">
                <a16:creationId xmlns:a16="http://schemas.microsoft.com/office/drawing/2014/main" id="{F6EBD4E2-F4AA-3290-88D0-4E7E292202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5" name="图片 14">
              <a:extLst>
                <a:ext uri="{FF2B5EF4-FFF2-40B4-BE49-F238E27FC236}">
                  <a16:creationId xmlns:a16="http://schemas.microsoft.com/office/drawing/2014/main" id="{C935DA48-E5EF-433D-EFE0-9F2C5E33D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15">
              <a:extLst>
                <a:ext uri="{FF2B5EF4-FFF2-40B4-BE49-F238E27FC236}">
                  <a16:creationId xmlns:a16="http://schemas.microsoft.com/office/drawing/2014/main" id="{0720FC35-3187-31AE-836B-AE26E2462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4EEC2CB-6C6C-1507-683E-EB1B5184D8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504" y="73372"/>
            <a:ext cx="1152527" cy="338138"/>
          </a:xfrm>
          <a:prstGeom prst="rect">
            <a:avLst/>
          </a:prstGeom>
        </p:spPr>
      </p:pic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F2AAC4C5-9B4C-A9E7-4206-88CB254DA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3788486"/>
            <a:ext cx="2062162" cy="287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按一下新增文字</a:t>
            </a:r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F4B4F516-AECA-F2E7-5EB3-ECDFBA4BDE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907703" y="3075806"/>
            <a:ext cx="4178871" cy="590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1C4885"/>
                </a:solidFill>
              </a:defRPr>
            </a:lvl1pPr>
          </a:lstStyle>
          <a:p>
            <a:pPr lvl="0"/>
            <a:r>
              <a:rPr lang="zh-TW" altLang="en-US" dirty="0"/>
              <a:t>按一</a:t>
            </a:r>
            <a:r>
              <a:rPr lang="zh-CN" altLang="en-US" dirty="0"/>
              <a:t>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145123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700129" y="1371601"/>
            <a:ext cx="7324725" cy="73577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altLang="zh-TW" dirty="0"/>
              <a:t>PROJECT NAME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2194720"/>
            <a:ext cx="3367758" cy="115693"/>
            <a:chOff x="2055030" y="1463669"/>
            <a:chExt cx="2304256" cy="544908"/>
          </a:xfrm>
        </p:grpSpPr>
        <p:sp>
          <p:nvSpPr>
            <p:cNvPr id="13" name="Rectangle 4"/>
            <p:cNvSpPr/>
            <p:nvPr/>
          </p:nvSpPr>
          <p:spPr>
            <a:xfrm>
              <a:off x="2055030" y="1463669"/>
              <a:ext cx="330377" cy="5449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14" name="Rectangle 6"/>
            <p:cNvSpPr/>
            <p:nvPr/>
          </p:nvSpPr>
          <p:spPr>
            <a:xfrm>
              <a:off x="2385407" y="1463669"/>
              <a:ext cx="821751" cy="5449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21" name="Rectangle 7"/>
            <p:cNvSpPr/>
            <p:nvPr/>
          </p:nvSpPr>
          <p:spPr>
            <a:xfrm>
              <a:off x="3207158" y="1463669"/>
              <a:ext cx="330377" cy="5449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22" name="Rectangle 8"/>
            <p:cNvSpPr/>
            <p:nvPr/>
          </p:nvSpPr>
          <p:spPr>
            <a:xfrm>
              <a:off x="3537535" y="1463669"/>
              <a:ext cx="821751" cy="5449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</p:grpSp>
      <p:sp>
        <p:nvSpPr>
          <p:cNvPr id="23" name="日期版面配置區 3"/>
          <p:cNvSpPr txBox="1"/>
          <p:nvPr userDrawn="1"/>
        </p:nvSpPr>
        <p:spPr>
          <a:xfrm>
            <a:off x="2305091" y="2310413"/>
            <a:ext cx="2057400" cy="44144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1BB365-68FB-CB4F-AC35-9A06A4CBA751}" type="datetime1">
              <a:rPr kumimoji="1" lang="zh-TW" altLang="en-US" sz="1200" b="1" smtClean="0">
                <a:solidFill>
                  <a:schemeClr val="accent4"/>
                </a:solidFill>
                <a:latin typeface="+mj-lt"/>
              </a:rPr>
              <a:pPr/>
              <a:t>2024/5/22</a:t>
            </a:fld>
            <a:endParaRPr kumimoji="1" lang="zh-TW" altLang="en-US" sz="1200" b="1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6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 userDrawn="1"/>
        </p:nvGrpSpPr>
        <p:grpSpPr>
          <a:xfrm flipV="1">
            <a:off x="-3076" y="823558"/>
            <a:ext cx="423513" cy="123278"/>
            <a:chOff x="2055030" y="1463669"/>
            <a:chExt cx="2304256" cy="544908"/>
          </a:xfrm>
          <a:solidFill>
            <a:schemeClr val="accent1">
              <a:lumMod val="75000"/>
            </a:schemeClr>
          </a:solidFill>
        </p:grpSpPr>
        <p:sp>
          <p:nvSpPr>
            <p:cNvPr id="4" name="Rectangle 4"/>
            <p:cNvSpPr/>
            <p:nvPr/>
          </p:nvSpPr>
          <p:spPr>
            <a:xfrm>
              <a:off x="2055030" y="1463669"/>
              <a:ext cx="330377" cy="544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2385407" y="1463669"/>
              <a:ext cx="821751" cy="544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3207158" y="1463669"/>
              <a:ext cx="330377" cy="544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3537535" y="1463669"/>
              <a:ext cx="821751" cy="544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思源黑體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05439" y="741622"/>
            <a:ext cx="34289" cy="350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>
              <a:latin typeface="思源黑體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20436" y="733665"/>
            <a:ext cx="7324725" cy="3030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C4885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id-ID" altLang="zh-TW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11994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加空白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1" y="270986"/>
            <a:ext cx="9143999" cy="422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 b="1">
                <a:solidFill>
                  <a:srgbClr val="1C4885"/>
                </a:solidFill>
                <a:latin typeface="Calibri" panose="020F0502020204030204" pitchFamily="34" charset="0"/>
                <a:ea typeface="Microsoft YaHei" pitchFamily="34" charset="-122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添加標題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422948-53B4-4603-264F-DC139846285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10871" y="771526"/>
            <a:ext cx="7922259" cy="46435"/>
            <a:chOff x="3060700" y="4724400"/>
            <a:chExt cx="5955507" cy="3143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238151DF-9B19-CE3D-D9B1-D2E8AA394C89}"/>
                </a:ext>
              </a:extLst>
            </p:cNvPr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DC32A9E-E520-8C89-6AC8-60E5447D804E}"/>
                </a:ext>
              </a:extLst>
            </p:cNvPr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504409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610871" y="771526"/>
            <a:ext cx="7922259" cy="46435"/>
            <a:chOff x="3060700" y="4724400"/>
            <a:chExt cx="5955507" cy="3143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99555DB-6AEA-0277-DB46-BDE38E7638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3528" y="267494"/>
            <a:ext cx="7128792" cy="422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700" b="1">
                <a:solidFill>
                  <a:srgbClr val="1C4885"/>
                </a:solidFill>
                <a:latin typeface="Calibri" panose="020F0502020204030204" pitchFamily="34" charset="0"/>
                <a:ea typeface="Microsoft YaHei" pitchFamily="34" charset="-122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添加標題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6E6CF3-6B0E-817E-F032-5E42291B5FFC}"/>
              </a:ext>
            </a:extLst>
          </p:cNvPr>
          <p:cNvSpPr/>
          <p:nvPr userDrawn="1"/>
        </p:nvSpPr>
        <p:spPr>
          <a:xfrm>
            <a:off x="124696" y="255492"/>
            <a:ext cx="176213" cy="431800"/>
          </a:xfrm>
          <a:prstGeom prst="rect">
            <a:avLst/>
          </a:prstGeom>
          <a:solidFill>
            <a:srgbClr val="0F37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773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標題及內容" preserve="1" userDrawn="1">
  <p:cSld name="1_標題及內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06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6"/>
          <p:cNvSpPr/>
          <p:nvPr userDrawn="1"/>
        </p:nvSpPr>
        <p:spPr>
          <a:xfrm>
            <a:off x="0" y="-361"/>
            <a:ext cx="9144000" cy="514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latin typeface="思源黑體"/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"/>
            <a:ext cx="9144000" cy="5142332"/>
          </a:xfrm>
          <a:prstGeom prst="rect">
            <a:avLst/>
          </a:prstGeom>
        </p:spPr>
      </p:pic>
      <p:sp>
        <p:nvSpPr>
          <p:cNvPr id="14" name="直角三角形 13"/>
          <p:cNvSpPr/>
          <p:nvPr userDrawn="1"/>
        </p:nvSpPr>
        <p:spPr>
          <a:xfrm rot="16200000">
            <a:off x="8558928" y="4558427"/>
            <a:ext cx="538210" cy="63193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>
              <a:latin typeface="思源黑體"/>
            </a:endParaRPr>
          </a:p>
        </p:txBody>
      </p:sp>
      <p:sp>
        <p:nvSpPr>
          <p:cNvPr id="17" name="直角三角形 16"/>
          <p:cNvSpPr/>
          <p:nvPr userDrawn="1"/>
        </p:nvSpPr>
        <p:spPr>
          <a:xfrm rot="16200000">
            <a:off x="8625255" y="4623857"/>
            <a:ext cx="483577" cy="55391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>
              <a:latin typeface="思源黑體"/>
            </a:endParaRPr>
          </a:p>
        </p:txBody>
      </p:sp>
      <p:sp>
        <p:nvSpPr>
          <p:cNvPr id="18" name="直角三角形 17"/>
          <p:cNvSpPr/>
          <p:nvPr userDrawn="1"/>
        </p:nvSpPr>
        <p:spPr>
          <a:xfrm rot="16200000">
            <a:off x="8986375" y="4986746"/>
            <a:ext cx="154407" cy="160844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50">
              <a:latin typeface="思源黑體"/>
            </a:endParaRPr>
          </a:p>
        </p:txBody>
      </p:sp>
      <p:sp>
        <p:nvSpPr>
          <p:cNvPr id="19" name="文字方塊 18"/>
          <p:cNvSpPr txBox="1"/>
          <p:nvPr userDrawn="1"/>
        </p:nvSpPr>
        <p:spPr>
          <a:xfrm>
            <a:off x="8748464" y="4886507"/>
            <a:ext cx="380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7F8395D-6B2C-124B-BD7D-517EA70004BA}" type="slidenum">
              <a:rPr kumimoji="1" lang="zh-TW" altLang="en-US" sz="900" smtClean="0">
                <a:solidFill>
                  <a:schemeClr val="bg1">
                    <a:lumMod val="95000"/>
                  </a:schemeClr>
                </a:solidFill>
                <a:latin typeface="思源黑體"/>
                <a:cs typeface="Arial" panose="020B0604020202020204" pitchFamily="34" charset="0"/>
              </a:rPr>
              <a:pPr/>
              <a:t>‹#›</a:t>
            </a:fld>
            <a:endParaRPr kumimoji="1" lang="zh-TW" altLang="en-US" sz="900" dirty="0">
              <a:solidFill>
                <a:schemeClr val="bg1">
                  <a:lumMod val="95000"/>
                </a:schemeClr>
              </a:solidFill>
              <a:latin typeface="思源黑體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58" y="207101"/>
            <a:ext cx="981075" cy="26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A4C714-9843-5881-9449-CF6905F1A29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7504" y="4825479"/>
            <a:ext cx="936104" cy="2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5" r:id="rId2"/>
    <p:sldLayoutId id="2147483659" r:id="rId3"/>
    <p:sldLayoutId id="2147483661" r:id="rId4"/>
    <p:sldLayoutId id="2147483666" r:id="rId5"/>
    <p:sldLayoutId id="2147483664" r:id="rId6"/>
    <p:sldLayoutId id="2147483672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" hidden="1"/>
          <p:cNvSpPr txBox="1"/>
          <p:nvPr/>
        </p:nvSpPr>
        <p:spPr>
          <a:xfrm>
            <a:off x="-266700" y="1352550"/>
            <a:ext cx="318036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/>
              <a:t>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</a:t>
            </a:r>
            <a:endParaRPr lang="zh-CN" altLang="en-US" sz="100"/>
          </a:p>
        </p:txBody>
      </p:sp>
      <p:sp>
        <p:nvSpPr>
          <p:cNvPr id="4" name="文本框 12"/>
          <p:cNvSpPr txBox="1">
            <a:spLocks noChangeArrowheads="1"/>
          </p:cNvSpPr>
          <p:nvPr/>
        </p:nvSpPr>
        <p:spPr bwMode="auto">
          <a:xfrm>
            <a:off x="7004" y="1118317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CESBG CloudMES</a:t>
            </a:r>
            <a:endParaRPr lang="zh-CN" altLang="en-US" sz="54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2" descr="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">
            <a:extLst>
              <a:ext uri="{FF2B5EF4-FFF2-40B4-BE49-F238E27FC236}">
                <a16:creationId xmlns:a16="http://schemas.microsoft.com/office/drawing/2014/main" id="{A3124004-55EE-4624-88AE-D41B496913BE}"/>
              </a:ext>
            </a:extLst>
          </p:cNvPr>
          <p:cNvSpPr txBox="1"/>
          <p:nvPr/>
        </p:nvSpPr>
        <p:spPr>
          <a:xfrm>
            <a:off x="0" y="2169167"/>
            <a:ext cx="9144000" cy="669414"/>
          </a:xfrm>
          <a:prstGeom prst="rect">
            <a:avLst/>
          </a:prstGeom>
          <a:noFill/>
        </p:spPr>
        <p:txBody>
          <a:bodyPr vert="horz" wrap="square" lIns="68580" tIns="34290" rIns="68580" bIns="3429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3000" b="0" dirty="0" smtClean="0">
                <a:solidFill>
                  <a:srgbClr val="1C488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lt"/>
              </a:rPr>
              <a:t>SPM</a:t>
            </a:r>
            <a:r>
              <a:rPr lang="zh-CN" altLang="en-US" sz="3000" b="0" dirty="0" smtClean="0">
                <a:solidFill>
                  <a:srgbClr val="1C488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lt"/>
              </a:rPr>
              <a:t>系</a:t>
            </a:r>
            <a:r>
              <a:rPr lang="zh-CN" altLang="en-US" sz="3000" b="0" dirty="0">
                <a:solidFill>
                  <a:srgbClr val="1C4885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charset="-122"/>
                <a:sym typeface="+mn-lt"/>
              </a:rPr>
              <a:t>统操作及测试指南</a:t>
            </a:r>
            <a:endParaRPr sz="3000" b="0" dirty="0">
              <a:solidFill>
                <a:srgbClr val="1C4885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9855D4CB-628F-E292-18DE-1A3BFA29A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481795"/>
            <a:ext cx="365522" cy="365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客戶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客戶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信息，在備品出</a:t>
            </a:r>
            <a:r>
              <a:rPr lang="en-US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入庫時使用。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客戶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客戶代碼，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客戶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客戶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1" y="1348103"/>
            <a:ext cx="1296144" cy="19917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347614"/>
            <a:ext cx="5120728" cy="19922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187249" y="3429580"/>
            <a:ext cx="1252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：刪除客戶信息前，請確認該客戶的料號是否有在庫</a:t>
            </a:r>
            <a:r>
              <a:rPr lang="en-US" altLang="zh-CN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庫外庫存，若有庫存則不允許刪除。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954830"/>
      </p:ext>
    </p:extLst>
  </p:cSld>
  <p:clrMapOvr>
    <a:masterClrMapping/>
  </p:clrMapOvr>
  <p:transition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產品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維護產品系列信息，在備品出</a:t>
            </a:r>
            <a:r>
              <a:rPr lang="en-US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入庫時使用。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產品系列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產品系列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代碼，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產品系列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產品系列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87249" y="3429580"/>
            <a:ext cx="1252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：刪除產品系列信息前，請確認該產品系列的料號是否有在庫</a:t>
            </a:r>
            <a:r>
              <a:rPr lang="en-US" altLang="zh-CN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庫外庫存，若有庫存則不允許刪除。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49" y="1275606"/>
            <a:ext cx="1576879" cy="1895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75606"/>
            <a:ext cx="4873902" cy="19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3663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單位管理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維護備品料號的單位信息，在建立備品料號時使用。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單位管理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單位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代碼或單位名稱等，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單位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57972" y="3679215"/>
            <a:ext cx="1252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：刪除單位信息前，請確認單位是否有用在某一個備品料號上，若單位正在備品料號中使用，則不允許刪除。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52" y="1281708"/>
            <a:ext cx="1460460" cy="17987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275606"/>
            <a:ext cx="5048415" cy="18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10673"/>
      </p:ext>
    </p:extLst>
  </p:cSld>
  <p:clrMapOvr>
    <a:masterClrMapping/>
  </p:clrMapOvr>
  <p:transition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于建立備品料號，可手動單個建立，也可以下載模板導入多筆備品料號。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料號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65" y="3100194"/>
            <a:ext cx="5268420" cy="15778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b="36834"/>
          <a:stretch/>
        </p:blipFill>
        <p:spPr>
          <a:xfrm>
            <a:off x="3410163" y="1214095"/>
            <a:ext cx="5266354" cy="17392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51" y="1203598"/>
            <a:ext cx="1166212" cy="25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1238"/>
      </p:ext>
    </p:extLst>
  </p:cSld>
  <p:clrMapOvr>
    <a:masterClrMapping/>
  </p:clrMapOvr>
  <p:transition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備品水位管理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于維護備品水位上下限信息，可手動單個建立，也可以下載模板批量導入。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備品水位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備品水位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備品水位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54" y="1347614"/>
            <a:ext cx="1292387" cy="28803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40" y="1347614"/>
            <a:ext cx="556834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67208"/>
      </p:ext>
    </p:extLst>
  </p:cSld>
  <p:clrMapOvr>
    <a:masterClrMapping/>
  </p:clrMapOvr>
  <p:transition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費用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于維護各部門費用代碼，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費用代碼唯一，不允許重複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費用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部門名稱或費用代碼，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費用代碼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費用代碼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18" y="1312256"/>
            <a:ext cx="1129903" cy="232524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22997"/>
          <a:stretch/>
        </p:blipFill>
        <p:spPr>
          <a:xfrm>
            <a:off x="3299572" y="1312256"/>
            <a:ext cx="5616624" cy="23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7854"/>
      </p:ext>
    </p:extLst>
  </p:cSld>
  <p:clrMapOvr>
    <a:masterClrMapping/>
  </p:clrMapOvr>
  <p:transition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6">
            <a:extLst>
              <a:ext uri="{FF2B5EF4-FFF2-40B4-BE49-F238E27FC236}">
                <a16:creationId xmlns:a16="http://schemas.microsoft.com/office/drawing/2014/main" id="{C829B498-A6E3-4F4C-8A89-ABB69508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56" y="3758803"/>
            <a:ext cx="37338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入庫備品的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6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種方式：備品歸還、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MISS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入庫、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ECS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入庫、一般入庫、固資入庫、三錫三劑入庫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入庫管理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10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歸還入庫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用戶借用的備品，使用完畢後歸還到備品室，由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備品借用人建立歸還單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備品室管理人員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對該單據進行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操作。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默認顯示開立狀態的單據，可以通過單據狀態、入庫單號等信息查詢其他要操作的單據。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02" y="1275608"/>
            <a:ext cx="1101088" cy="27841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75606"/>
            <a:ext cx="5688632" cy="27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1726"/>
      </p:ext>
    </p:extLst>
  </p:cSld>
  <p:clrMapOvr>
    <a:masterClrMapping/>
  </p:clrMapOvr>
  <p:transition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新建歸還入庫單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填寫入庫單信息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選擇歸還部門，在哪個部門借出的備品，就選擇該部門。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選擇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完歸還部門後，若有借用記錄，會自動帶出費用代碼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倉庫：選擇備品室在哪個備品室借出的，歸還到借出的備品室。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歸還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人：由建單人指定的歸還人到備品室刷臉歸還備品。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管控方式：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	PN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by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料號管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控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	SN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by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條碼管控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新增明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細：系統會根據用戶選擇的費用代碼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備品室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管控方帶出備品信息。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      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55" y="1294922"/>
            <a:ext cx="6373601" cy="25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42158"/>
      </p:ext>
    </p:extLst>
  </p:cSld>
  <p:clrMapOvr>
    <a:masterClrMapping/>
  </p:clrMapOvr>
  <p:transition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PN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歸還入庫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室管理人員搜索到要入庫的單據。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單頭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點擊“入庫”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室管理人員在“歸還確認”頁面，選擇庫位，若有庫存，會自動帶出庫位。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點擊保存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擊確認入庫即可。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47" y="869672"/>
            <a:ext cx="6238916" cy="25914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56" y="3533632"/>
            <a:ext cx="6526226" cy="13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5903"/>
      </p:ext>
    </p:extLst>
  </p:cSld>
  <p:clrMapOvr>
    <a:masterClrMapping/>
  </p:clrMapOvr>
  <p:transition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1"/>
          <p:cNvSpPr>
            <a:spLocks/>
          </p:cNvSpPr>
          <p:nvPr/>
        </p:nvSpPr>
        <p:spPr bwMode="auto">
          <a:xfrm>
            <a:off x="2303809" y="1347614"/>
            <a:ext cx="1973371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381819" y="1380951"/>
            <a:ext cx="17805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系統登錄</a:t>
            </a:r>
          </a:p>
        </p:txBody>
      </p:sp>
      <p:sp>
        <p:nvSpPr>
          <p:cNvPr id="25" name="矩形 29"/>
          <p:cNvSpPr>
            <a:spLocks noChangeArrowheads="1"/>
          </p:cNvSpPr>
          <p:nvPr/>
        </p:nvSpPr>
        <p:spPr bwMode="auto">
          <a:xfrm>
            <a:off x="1175096" y="1347613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文本框 30"/>
          <p:cNvSpPr txBox="1">
            <a:spLocks noChangeArrowheads="1"/>
          </p:cNvSpPr>
          <p:nvPr/>
        </p:nvSpPr>
        <p:spPr bwMode="auto">
          <a:xfrm>
            <a:off x="1307256" y="1374998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2381819" y="2190184"/>
            <a:ext cx="17805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基礎數據</a:t>
            </a:r>
          </a:p>
        </p:txBody>
      </p:sp>
      <p:sp>
        <p:nvSpPr>
          <p:cNvPr id="29" name="矩形 36"/>
          <p:cNvSpPr>
            <a:spLocks noChangeArrowheads="1"/>
          </p:cNvSpPr>
          <p:nvPr/>
        </p:nvSpPr>
        <p:spPr bwMode="auto">
          <a:xfrm>
            <a:off x="1175096" y="2156846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文本框 37"/>
          <p:cNvSpPr txBox="1">
            <a:spLocks noChangeArrowheads="1"/>
          </p:cNvSpPr>
          <p:nvPr/>
        </p:nvSpPr>
        <p:spPr bwMode="auto">
          <a:xfrm>
            <a:off x="1307256" y="2184231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2381818" y="2996083"/>
            <a:ext cx="17781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入庫管理</a:t>
            </a:r>
          </a:p>
        </p:txBody>
      </p:sp>
      <p:sp>
        <p:nvSpPr>
          <p:cNvPr id="33" name="矩形 43"/>
          <p:cNvSpPr>
            <a:spLocks noChangeArrowheads="1"/>
          </p:cNvSpPr>
          <p:nvPr/>
        </p:nvSpPr>
        <p:spPr bwMode="auto">
          <a:xfrm>
            <a:off x="1172714" y="2966079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文本框 44"/>
          <p:cNvSpPr txBox="1">
            <a:spLocks noChangeArrowheads="1"/>
          </p:cNvSpPr>
          <p:nvPr/>
        </p:nvSpPr>
        <p:spPr bwMode="auto">
          <a:xfrm>
            <a:off x="1304875" y="2993464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</a:t>
            </a:r>
          </a:p>
        </p:txBody>
      </p:sp>
      <p:grpSp>
        <p:nvGrpSpPr>
          <p:cNvPr id="39" name="组合 54"/>
          <p:cNvGrpSpPr/>
          <p:nvPr/>
        </p:nvGrpSpPr>
        <p:grpSpPr bwMode="auto">
          <a:xfrm>
            <a:off x="1259632" y="369977"/>
            <a:ext cx="2030863" cy="323165"/>
            <a:chOff x="-5892" y="472448"/>
            <a:chExt cx="2707899" cy="430532"/>
          </a:xfrm>
        </p:grpSpPr>
        <p:cxnSp>
          <p:nvCxnSpPr>
            <p:cNvPr id="43" name="直接连接符 58"/>
            <p:cNvCxnSpPr>
              <a:cxnSpLocks noChangeShapeType="1"/>
            </p:cNvCxnSpPr>
            <p:nvPr/>
          </p:nvCxnSpPr>
          <p:spPr bwMode="auto">
            <a:xfrm>
              <a:off x="151331" y="849531"/>
              <a:ext cx="2550676" cy="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文本框 56"/>
            <p:cNvSpPr txBox="1">
              <a:spLocks noChangeArrowheads="1"/>
            </p:cNvSpPr>
            <p:nvPr/>
          </p:nvSpPr>
          <p:spPr bwMode="auto">
            <a:xfrm>
              <a:off x="-5892" y="472448"/>
              <a:ext cx="1432559" cy="430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 b="1" dirty="0">
                  <a:solidFill>
                    <a:schemeClr val="accent4">
                      <a:lumMod val="7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Contents</a:t>
              </a:r>
              <a:endParaRPr lang="zh-CN" altLang="en-US" sz="1500" b="1" dirty="0">
                <a:solidFill>
                  <a:schemeClr val="accent4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6" name="Rectangle 6">
            <a:extLst>
              <a:ext uri="{FF2B5EF4-FFF2-40B4-BE49-F238E27FC236}">
                <a16:creationId xmlns:a16="http://schemas.microsoft.com/office/drawing/2014/main" id="{DC130DEF-35C8-C264-A561-601163C2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818" y="3814099"/>
            <a:ext cx="17781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出庫管理</a:t>
            </a:r>
            <a:endParaRPr lang="zh-CN" altLang="en-US" sz="15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矩形 43">
            <a:extLst>
              <a:ext uri="{FF2B5EF4-FFF2-40B4-BE49-F238E27FC236}">
                <a16:creationId xmlns:a16="http://schemas.microsoft.com/office/drawing/2014/main" id="{242C96CE-5306-28F0-5470-7A9510F6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714" y="3780761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文本框 44">
            <a:extLst>
              <a:ext uri="{FF2B5EF4-FFF2-40B4-BE49-F238E27FC236}">
                <a16:creationId xmlns:a16="http://schemas.microsoft.com/office/drawing/2014/main" id="{D7AC22CC-E148-E126-A34A-337738087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875" y="3808146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四</a:t>
            </a:r>
          </a:p>
        </p:txBody>
      </p:sp>
      <p:sp>
        <p:nvSpPr>
          <p:cNvPr id="3" name="矩形 31">
            <a:extLst>
              <a:ext uri="{FF2B5EF4-FFF2-40B4-BE49-F238E27FC236}">
                <a16:creationId xmlns:a16="http://schemas.microsoft.com/office/drawing/2014/main" id="{D9F046CB-1587-2F22-2F5C-33E1DCAF8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115" y="2171416"/>
            <a:ext cx="1973370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1">
            <a:extLst>
              <a:ext uri="{FF2B5EF4-FFF2-40B4-BE49-F238E27FC236}">
                <a16:creationId xmlns:a16="http://schemas.microsoft.com/office/drawing/2014/main" id="{F1850B94-F4A7-0063-27EB-E9035BAF8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113" y="2982243"/>
            <a:ext cx="1973370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31">
            <a:extLst>
              <a:ext uri="{FF2B5EF4-FFF2-40B4-BE49-F238E27FC236}">
                <a16:creationId xmlns:a16="http://schemas.microsoft.com/office/drawing/2014/main" id="{53D5609C-627F-4AD4-97D2-6BA00A2FB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113" y="3806045"/>
            <a:ext cx="1954067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9955DDD-5AFB-8EDB-0DF3-038186AE08E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目錄</a:t>
            </a:r>
          </a:p>
        </p:txBody>
      </p:sp>
      <p:sp>
        <p:nvSpPr>
          <p:cNvPr id="22" name="矩形 31"/>
          <p:cNvSpPr>
            <a:spLocks/>
          </p:cNvSpPr>
          <p:nvPr/>
        </p:nvSpPr>
        <p:spPr bwMode="auto">
          <a:xfrm>
            <a:off x="2301428" y="4368193"/>
            <a:ext cx="1973371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2379438" y="4401530"/>
            <a:ext cx="17805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報廢管理</a:t>
            </a:r>
            <a:endParaRPr lang="zh-CN" altLang="en-US" sz="15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1172715" y="4368192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文本框 30"/>
          <p:cNvSpPr txBox="1">
            <a:spLocks noChangeArrowheads="1"/>
          </p:cNvSpPr>
          <p:nvPr/>
        </p:nvSpPr>
        <p:spPr bwMode="auto">
          <a:xfrm>
            <a:off x="1304875" y="4395577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五</a:t>
            </a: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790579" y="1380951"/>
            <a:ext cx="17805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庫存變更</a:t>
            </a:r>
          </a:p>
        </p:txBody>
      </p:sp>
      <p:sp>
        <p:nvSpPr>
          <p:cNvPr id="42" name="矩形 36"/>
          <p:cNvSpPr>
            <a:spLocks noChangeArrowheads="1"/>
          </p:cNvSpPr>
          <p:nvPr/>
        </p:nvSpPr>
        <p:spPr bwMode="auto">
          <a:xfrm>
            <a:off x="4583856" y="1347613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37"/>
          <p:cNvSpPr txBox="1">
            <a:spLocks noChangeArrowheads="1"/>
          </p:cNvSpPr>
          <p:nvPr/>
        </p:nvSpPr>
        <p:spPr bwMode="auto">
          <a:xfrm>
            <a:off x="4716016" y="1374998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六</a:t>
            </a: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5790578" y="2186850"/>
            <a:ext cx="17781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庫存報表</a:t>
            </a:r>
            <a:endParaRPr lang="zh-CN" altLang="en-US" sz="15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矩形 43"/>
          <p:cNvSpPr>
            <a:spLocks noChangeArrowheads="1"/>
          </p:cNvSpPr>
          <p:nvPr/>
        </p:nvSpPr>
        <p:spPr bwMode="auto">
          <a:xfrm>
            <a:off x="4581474" y="2156846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7" name="文本框 44"/>
          <p:cNvSpPr txBox="1">
            <a:spLocks noChangeArrowheads="1"/>
          </p:cNvSpPr>
          <p:nvPr/>
        </p:nvSpPr>
        <p:spPr bwMode="auto">
          <a:xfrm>
            <a:off x="4713635" y="2184231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七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DC130DEF-35C8-C264-A561-601163C2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578" y="3004866"/>
            <a:ext cx="17781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盤點管理</a:t>
            </a:r>
          </a:p>
        </p:txBody>
      </p:sp>
      <p:sp>
        <p:nvSpPr>
          <p:cNvPr id="49" name="矩形 43">
            <a:extLst>
              <a:ext uri="{FF2B5EF4-FFF2-40B4-BE49-F238E27FC236}">
                <a16:creationId xmlns:a16="http://schemas.microsoft.com/office/drawing/2014/main" id="{242C96CE-5306-28F0-5470-7A9510F6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474" y="2971528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0" name="文本框 44">
            <a:extLst>
              <a:ext uri="{FF2B5EF4-FFF2-40B4-BE49-F238E27FC236}">
                <a16:creationId xmlns:a16="http://schemas.microsoft.com/office/drawing/2014/main" id="{D7AC22CC-E148-E126-A34A-337738087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635" y="2998913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八</a:t>
            </a:r>
          </a:p>
        </p:txBody>
      </p:sp>
      <p:sp>
        <p:nvSpPr>
          <p:cNvPr id="51" name="矩形 31">
            <a:extLst>
              <a:ext uri="{FF2B5EF4-FFF2-40B4-BE49-F238E27FC236}">
                <a16:creationId xmlns:a16="http://schemas.microsoft.com/office/drawing/2014/main" id="{D9F046CB-1587-2F22-2F5C-33E1DCAF8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875" y="1362183"/>
            <a:ext cx="1973370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2" name="矩形 31">
            <a:extLst>
              <a:ext uri="{FF2B5EF4-FFF2-40B4-BE49-F238E27FC236}">
                <a16:creationId xmlns:a16="http://schemas.microsoft.com/office/drawing/2014/main" id="{F1850B94-F4A7-0063-27EB-E9035BAF8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873" y="2173010"/>
            <a:ext cx="1973370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3" name="矩形 31">
            <a:extLst>
              <a:ext uri="{FF2B5EF4-FFF2-40B4-BE49-F238E27FC236}">
                <a16:creationId xmlns:a16="http://schemas.microsoft.com/office/drawing/2014/main" id="{53D5609C-627F-4AD4-97D2-6BA00A2FB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873" y="2996812"/>
            <a:ext cx="1954067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DC130DEF-35C8-C264-A561-601163C2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578" y="3793042"/>
            <a:ext cx="17781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條碼</a:t>
            </a:r>
            <a:r>
              <a:rPr lang="zh-CN" altLang="en-US" sz="15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15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5" name="矩形 43">
            <a:extLst>
              <a:ext uri="{FF2B5EF4-FFF2-40B4-BE49-F238E27FC236}">
                <a16:creationId xmlns:a16="http://schemas.microsoft.com/office/drawing/2014/main" id="{242C96CE-5306-28F0-5470-7A9510F6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474" y="3759704"/>
            <a:ext cx="996554" cy="36671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50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6" name="文本框 44">
            <a:extLst>
              <a:ext uri="{FF2B5EF4-FFF2-40B4-BE49-F238E27FC236}">
                <a16:creationId xmlns:a16="http://schemas.microsoft.com/office/drawing/2014/main" id="{D7AC22CC-E148-E126-A34A-337738087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635" y="3787089"/>
            <a:ext cx="721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九</a:t>
            </a:r>
          </a:p>
        </p:txBody>
      </p:sp>
      <p:sp>
        <p:nvSpPr>
          <p:cNvPr id="57" name="矩形 31">
            <a:extLst>
              <a:ext uri="{FF2B5EF4-FFF2-40B4-BE49-F238E27FC236}">
                <a16:creationId xmlns:a16="http://schemas.microsoft.com/office/drawing/2014/main" id="{53D5609C-627F-4AD4-97D2-6BA00A2FB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873" y="3784988"/>
            <a:ext cx="1954067" cy="276999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200" b="1">
              <a:solidFill>
                <a:schemeClr val="accent4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歸還入庫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室管理人員搜索到要入庫的單據。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</a:t>
            </a:r>
            <a:r>
              <a:rPr lang="zh-CN" altLang="en-US" sz="9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點擊“入庫”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室管理人員在彈窗中選擇庫位編號，輸入備品，掃描條碼回車即可。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入庫成功後會顯示備品存儲的位置信息。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6" y="1182779"/>
            <a:ext cx="5078788" cy="22929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182" y="1231054"/>
            <a:ext cx="1689314" cy="208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320"/>
      </p:ext>
    </p:extLst>
  </p:cSld>
  <p:clrMapOvr>
    <a:masterClrMapping/>
  </p:clrMapOvr>
  <p:transition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用戶在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系統的採購信息會同步到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SPM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系統進行入庫。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請購訂單號、採購訂單號等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，当没有输入查询条件时，搜索按钮可用于刷新界面的信息，清空按钮则是清空所输入的数据，清空后页面会自动刷新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用戶可以點擊“同步”按鈕，把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信息同步到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SPM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94" t="9823" r="724" b="4637"/>
          <a:stretch/>
        </p:blipFill>
        <p:spPr>
          <a:xfrm>
            <a:off x="2195736" y="1219147"/>
            <a:ext cx="6923105" cy="33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16443"/>
      </p:ext>
    </p:extLst>
  </p:cSld>
  <p:clrMapOvr>
    <a:masterClrMapping/>
  </p:clrMapOvr>
  <p:transition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查詢到相關的單據，點擊編輯，選擇入庫部門和入庫倉庫，保存。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擊入庫，在“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MISS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入庫確認”頁面選擇庫區和庫位，點擊保存，點擊確認入庫即可。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83" y="857564"/>
            <a:ext cx="6217626" cy="16421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47" y="2561697"/>
            <a:ext cx="6217626" cy="15222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883" y="4083918"/>
            <a:ext cx="6224590" cy="10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8892"/>
      </p:ext>
    </p:extLst>
  </p:cSld>
  <p:clrMapOvr>
    <a:masterClrMapping/>
  </p:clrMapOvr>
  <p:transition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2226" y="1182779"/>
            <a:ext cx="2198621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擊“同步”按鈕，可同步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信息到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SPM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面會默認顯示單據狀態為“開立”狀態的單據。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拋轉過來的單據，沒有倉庫名稱，所以需要用戶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自行選擇倉庫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使用單位入庫人員查詢到相關的單據，點擊編輯，選擇入庫倉庫，保存。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室人員點擊審核，若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倉庫為空則審核失敗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審核通過後，備品室人員對該單據進行入庫操作，點擊入庫，在“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入庫確認”頁面選擇庫位，點擊保存，點擊確認入庫即可。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94" y="859107"/>
            <a:ext cx="6658318" cy="22166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47" y="3235370"/>
            <a:ext cx="6642565" cy="12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87655"/>
      </p:ext>
    </p:extLst>
  </p:cSld>
  <p:clrMapOvr>
    <a:masterClrMapping/>
  </p:clrMapOvr>
  <p:transition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181" t="10467" r="1015" b="4688"/>
          <a:stretch/>
        </p:blipFill>
        <p:spPr>
          <a:xfrm>
            <a:off x="2176576" y="1212817"/>
            <a:ext cx="6916676" cy="337515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用戶在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系統的採購信息會同步到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SPM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系統進行入庫。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請購訂單號、採購訂單號等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ECS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784977"/>
      </p:ext>
    </p:extLst>
  </p:cSld>
  <p:clrMapOvr>
    <a:masterClrMapping/>
  </p:clrMapOvr>
  <p:transition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入庫單管理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本頁面默認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顯示“開立”狀態的單據。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該功能對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管理的料號進行入庫。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單管理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入庫單號、備品料號等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入庫單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擊“編輯”可以對開立狀態的單據進行修改。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擊“刪除”可刪除開立狀態的單據。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用戶新建單據，由備品室管理人員進行入庫操作。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35" y="1314600"/>
            <a:ext cx="1172751" cy="256539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486" y="1314600"/>
            <a:ext cx="5740017" cy="25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4837"/>
      </p:ext>
    </p:extLst>
  </p:cSld>
  <p:clrMapOvr>
    <a:masterClrMapping/>
  </p:clrMapOvr>
  <p:transition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新建入庫單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選擇入庫部門、入庫倉庫、單據類型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填寫來源訂單號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費用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代碼根據用戶選擇的入庫部門自動代出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選擇備品類型是良品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不良品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新增明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細，備品料號欄位可輸入料號、品名、規格模糊搜索，明細中的料號為</a:t>
            </a:r>
            <a:r>
              <a:rPr lang="en-US" altLang="zh-CN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管控。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也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可以點擊“導入”下載模板，批量導入入庫明細。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點擊添加入庫單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54" y="1275606"/>
            <a:ext cx="693995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20574"/>
      </p:ext>
    </p:extLst>
  </p:cSld>
  <p:clrMapOvr>
    <a:masterClrMapping/>
  </p:clrMapOvr>
  <p:transition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可以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根據入庫單號、備品料號、費用代碼等信息查詢到要入庫的單據。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單頭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點擊入庫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在“確認入庫”頁面選擇或輸入庫位，點擊保存，點擊確認入庫即可。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14" y="1013173"/>
            <a:ext cx="6771459" cy="21328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363838"/>
            <a:ext cx="6768752" cy="11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5842"/>
      </p:ext>
    </p:extLst>
  </p:cSld>
  <p:clrMapOvr>
    <a:masterClrMapping/>
  </p:clrMapOvr>
  <p:transition advTm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固資入庫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07" y="1131590"/>
            <a:ext cx="1259707" cy="31683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314" y="1131590"/>
            <a:ext cx="5444550" cy="316835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本頁面默認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顯示“開立”狀態的單據。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該功能對</a:t>
            </a:r>
            <a:r>
              <a:rPr lang="en-US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管理的料號進行入庫。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固資入庫單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入庫單號、備品料號等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擊“編輯”可以對開立狀態的單據進行修改。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擊“刪除”可刪除開立狀態的單據。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用戶新建單據，由備品室管理人員進行入庫操作。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954992"/>
      </p:ext>
    </p:extLst>
  </p:cSld>
  <p:clrMapOvr>
    <a:masterClrMapping/>
  </p:clrMapOvr>
  <p:transition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固資入庫單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167239"/>
            <a:ext cx="6635091" cy="325913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314600"/>
            <a:ext cx="219862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選擇入庫部門、費用代碼根據入庫部門帶出。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選擇入庫倉庫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填寫來源訂單號和備註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固資入庫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單默認備品類型為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良品</a:t>
            </a:r>
            <a:endParaRPr lang="en-US" altLang="zh-CN" sz="900" dirty="0" smtClean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新增明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細，備品料號欄位可輸入料號、品名、規格模糊搜索，明細中的料號為</a:t>
            </a:r>
            <a:r>
              <a:rPr lang="en-US" altLang="zh-CN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管控。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也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可以點擊“導入”下載模板，批量導入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固資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入庫明細。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點擊添加入庫單</a:t>
            </a:r>
            <a:endParaRPr lang="en-US" altLang="zh-CN" sz="9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652839"/>
      </p:ext>
    </p:extLst>
  </p:cSld>
  <p:clrMapOvr>
    <a:masterClrMapping/>
  </p:clrMapOvr>
  <p:transition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0F4EBD00-9687-B384-6193-08696E7C08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7703" y="3075806"/>
            <a:ext cx="2448273" cy="590514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系統</a:t>
            </a:r>
            <a:r>
              <a:rPr lang="zh-CN" altLang="en-US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登錄</a:t>
            </a:r>
            <a:endParaRPr lang="zh-CN" altLang="en-US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AF895A44-ACB6-D4B8-69FD-B0354D80D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79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固資入庫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68" y="859107"/>
            <a:ext cx="5079676" cy="2143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可以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根據入庫單號、備品料號、費用代碼等信息查詢到要入庫的單據。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單身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點擊入庫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固資入庫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頁面選擇或輸入庫位，掃描條碼回車即可，入庫成功後在庫信息會顯示在綠色區域。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06" y="3002531"/>
            <a:ext cx="1926290" cy="21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31307"/>
      </p:ext>
    </p:extLst>
  </p:cSld>
  <p:clrMapOvr>
    <a:masterClrMapping/>
  </p:clrMapOvr>
  <p:transition advTm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三錫三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劑收貨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三錫三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劑根據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PO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從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SAP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同步過來收貨信息，進行收貨。收貨後自動與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SAP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進行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過賬。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本頁面默認顯示待收貨的單據，還可以根據收貨單號、備品料號、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PO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等信息查詢到單據。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用戶可用通過“導出”按鈕，匯出單據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Excel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待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收貨的單據可以刪除。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擊“新增”按鈕，在“新增三錫三劑收貨單”頁面輸入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PO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號，選擇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PO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項次，即可帶出所有收貨信息，填寫備註，點擊確定即可。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擊確認收貨，與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SAP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進行過賬，同時，會自動將確認收貨的單據，添加到三錫三劑入庫單頁面，由備品室人員進行入庫。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19" y="860553"/>
            <a:ext cx="1034885" cy="26127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04" y="859107"/>
            <a:ext cx="5763747" cy="26142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819" y="3475546"/>
            <a:ext cx="5355197" cy="16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62950"/>
      </p:ext>
    </p:extLst>
  </p:cSld>
  <p:clrMapOvr>
    <a:masterClrMapping/>
  </p:clrMapOvr>
  <p:transition advTm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三錫三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劑入庫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三錫三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劑頁面確認收貨的單據，會顯示在三錫三劑入庫頁面。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首先點擊編輯，選擇要入庫的倉庫，點擊保存，注意：倉庫類型必須是危化品倉庫。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然後點擊審核。倉庫為空則不能通過審核。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接著點擊入庫，在“三錫三劑入庫單管理”頁面選擇庫區和庫位，點擊保存，最後點擊確認入庫即可。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28" y="867305"/>
            <a:ext cx="6295712" cy="25816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728" y="3579862"/>
            <a:ext cx="6295712" cy="15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1618"/>
      </p:ext>
    </p:extLst>
  </p:cSld>
  <p:clrMapOvr>
    <a:masterClrMapping/>
  </p:clrMapOvr>
  <p:transition advTm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6">
            <a:extLst>
              <a:ext uri="{FF2B5EF4-FFF2-40B4-BE49-F238E27FC236}">
                <a16:creationId xmlns:a16="http://schemas.microsoft.com/office/drawing/2014/main" id="{C829B498-A6E3-4F4C-8A89-ABB69508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56" y="3758803"/>
            <a:ext cx="37338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領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用備品的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種類型：領用出庫（不需要歸還）、借用出庫（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PN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管理，需要歸還）、固資出庫（</a:t>
            </a:r>
            <a:r>
              <a:rPr lang="en-US" altLang="zh-CN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SN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管理，需要歸還）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出庫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endParaRPr lang="en-US" altLang="zh-CN" sz="14900" b="1" dirty="0" smtClean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4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新增備品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申請單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默認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顯示當前登錄人申請的單據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狀態為“未申請”的單據，可以編輯或者刪除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新增完單據後，必須送簽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，備品室管理人員才能看到申請信息，並提前準備備品。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單據一旦送簽，不允許編輯和刪除。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單據被駁回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後，可以進行編輯修改或者刪除。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08" y="1261024"/>
            <a:ext cx="1230299" cy="224466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08" y="1261025"/>
            <a:ext cx="5669602" cy="31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5708"/>
      </p:ext>
    </p:extLst>
  </p:cSld>
  <p:clrMapOvr>
    <a:masterClrMapping/>
  </p:clrMapOvr>
  <p:transition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新增備品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申請單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選擇申請部門、廠區、申請倉庫等信息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申請類型：分為領用和借用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領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用無需歸還，借用需要歸還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單據類型：分為領用出庫、借用出庫和固資出庫。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領用出庫和借用出庫為</a:t>
            </a:r>
            <a:r>
              <a:rPr lang="en-US" altLang="zh-CN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PN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的備品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固資出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庫為</a:t>
            </a:r>
            <a:r>
              <a:rPr lang="en-US" altLang="zh-CN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的備品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申請人可以指定領料人去備品室刷臉領取備品。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費用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代碼根據申請部門自動帶出。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選擇備品類型良品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不良品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確定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添加申請明細，點擊保存，然後點擊返回即可。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148595"/>
            <a:ext cx="6201053" cy="33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6882"/>
      </p:ext>
    </p:extLst>
  </p:cSld>
  <p:clrMapOvr>
    <a:masterClrMapping/>
  </p:clrMapOvr>
  <p:transition advTm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備品出庫單（</a:t>
            </a:r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PN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申請人送簽的單據，會顯示在備品出庫單頁面，備品室管理人員在此頁面進行出庫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或者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駁回。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對於不符合要求的單據，備品室人員點擊駁回，申請人即可在備品申請單進行編輯修改。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對於符合領用條件的單據，備品室管理人員在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單頭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直接點擊出庫即可。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56" y="1159082"/>
            <a:ext cx="1163385" cy="22328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41" y="1159082"/>
            <a:ext cx="4896544" cy="35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0344"/>
      </p:ext>
    </p:extLst>
  </p:cSld>
  <p:clrMapOvr>
    <a:masterClrMapping/>
  </p:clrMapOvr>
  <p:transition advTm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備品出庫單（</a:t>
            </a:r>
            <a:r>
              <a:rPr lang="en-US" altLang="zh-CN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申請人送簽的單據，會顯示在備品出庫單頁面，備品室管理人員在此頁面進行出庫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或者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駁回。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對於不符合要求的單據，備品室人員點擊駁回，申請人即可在備品申請單進行編輯修改。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對於符合領用條件的單據，備品室管理人員在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單頭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點擊出庫，備註使用位置，掃描條碼即可，出庫成功後，出庫信息會顯示在綠色區域。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32" y="859107"/>
            <a:ext cx="5215504" cy="19286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68" y="2787774"/>
            <a:ext cx="2915727" cy="22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2836"/>
      </p:ext>
    </p:extLst>
  </p:cSld>
  <p:clrMapOvr>
    <a:masterClrMapping/>
  </p:clrMapOvr>
  <p:transition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6">
            <a:extLst>
              <a:ext uri="{FF2B5EF4-FFF2-40B4-BE49-F238E27FC236}">
                <a16:creationId xmlns:a16="http://schemas.microsoft.com/office/drawing/2014/main" id="{C829B498-A6E3-4F4C-8A89-ABB69508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56" y="3758803"/>
            <a:ext cx="3733800" cy="88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報廢的前提：不良品才能提報廢申請</a:t>
            </a:r>
            <a:endParaRPr lang="en-US" altLang="zh-CN" sz="105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由各使用單位提報廢申請，備品室管理人員入報廢倉庫。</a:t>
            </a:r>
            <a:endParaRPr lang="en-US" altLang="zh-CN" sz="105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由備品室管理人員提起報廢申請，經簽核後方可報廢出庫。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報廢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12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報廢申請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本頁面默認顯示單據狀態為“開立”狀態的單據，可進行編輯修改和刪除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申請人一經點擊確認，則不可修改和刪除，備品室人員會進行入報廢倉操作。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67239"/>
            <a:ext cx="5689606" cy="23042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47" y="1167239"/>
            <a:ext cx="115212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0266"/>
      </p:ext>
    </p:extLst>
  </p:cSld>
  <p:clrMapOvr>
    <a:masterClrMapping/>
  </p:clrMapOvr>
  <p:transition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159A3E71-16DB-A2E6-7DD5-31EFD1C4D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系统登录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EB989B-F14A-9036-F465-89CD1ADB7CAB}"/>
              </a:ext>
            </a:extLst>
          </p:cNvPr>
          <p:cNvSpPr/>
          <p:nvPr/>
        </p:nvSpPr>
        <p:spPr>
          <a:xfrm>
            <a:off x="38691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55C5952-C59A-DDDD-8F27-F14D7703961A}"/>
              </a:ext>
            </a:extLst>
          </p:cNvPr>
          <p:cNvSpPr txBox="1"/>
          <p:nvPr/>
        </p:nvSpPr>
        <p:spPr>
          <a:xfrm>
            <a:off x="17417" y="1167230"/>
            <a:ext cx="210400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輸入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網址後回車，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ts val="1875"/>
              </a:lnSpc>
            </a:pPr>
            <a:r>
              <a:rPr lang="zh-CN" altLang="en-US" sz="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天津正式機網址：</a:t>
            </a:r>
            <a:r>
              <a:rPr lang="en-US" altLang="zh-CN" sz="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https://cmes.ces.myfiinet.com/</a:t>
            </a:r>
          </a:p>
          <a:p>
            <a:pPr>
              <a:lnSpc>
                <a:spcPts val="1875"/>
              </a:lnSpc>
            </a:pPr>
            <a:r>
              <a:rPr lang="zh-CN" altLang="en-US" sz="600" dirty="0">
                <a:latin typeface="等线" panose="02010600030101010101" pitchFamily="2" charset="-122"/>
                <a:ea typeface="等线" panose="02010600030101010101" pitchFamily="2" charset="-122"/>
              </a:rPr>
              <a:t>越南正式機</a:t>
            </a:r>
            <a:r>
              <a:rPr lang="zh-CN" altLang="en-US" sz="6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網址：</a:t>
            </a:r>
            <a:r>
              <a:rPr lang="en-US" altLang="zh-CN" sz="600" dirty="0">
                <a:latin typeface="等线" panose="02010600030101010101" pitchFamily="2" charset="-122"/>
                <a:ea typeface="等线" panose="02010600030101010101" pitchFamily="2" charset="-122"/>
              </a:rPr>
              <a:t>https://vncmes.ces.myfiinet.com/</a:t>
            </a:r>
            <a:endParaRPr lang="en-US" altLang="zh-CN" sz="6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输入账号，输入密码及驗證碼；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ts val="1875"/>
              </a:lnSpc>
            </a:pPr>
            <a:r>
              <a:rPr lang="zh-CN" altLang="en-US" sz="800" dirty="0">
                <a:latin typeface="等线" panose="02010600030101010101" pitchFamily="2" charset="-122"/>
                <a:ea typeface="等线" panose="02010600030101010101" pitchFamily="2" charset="-122"/>
              </a:rPr>
              <a:t>賬號：員工工號，密碼：人資網</a:t>
            </a:r>
            <a:r>
              <a:rPr lang="zh-CN" altLang="en-US" sz="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密碼</a:t>
            </a: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擊登錄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195736" y="1167230"/>
            <a:ext cx="6861334" cy="3312368"/>
            <a:chOff x="2195736" y="1167230"/>
            <a:chExt cx="6861334" cy="331236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1123" t="10932" r="1123" b="5173"/>
            <a:stretch/>
          </p:blipFill>
          <p:spPr>
            <a:xfrm>
              <a:off x="2195736" y="1167230"/>
              <a:ext cx="6861334" cy="331236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2247221"/>
              <a:ext cx="360040" cy="10850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2613836"/>
              <a:ext cx="432048" cy="130206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2945600"/>
              <a:ext cx="432048" cy="13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000996"/>
      </p:ext>
    </p:extLst>
  </p:cSld>
  <p:clrMapOvr>
    <a:masterClrMapping/>
  </p:clrMapOvr>
  <p:transition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報廢申請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選擇部門、廠區、倉庫，費用代碼會根據部門自動帶出。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新增報廢明細，只有在單頭所選擇的費用代碼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倉庫下的不良品會被帶出。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保存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擊返回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269" r="-1" b="-202"/>
          <a:stretch/>
        </p:blipFill>
        <p:spPr>
          <a:xfrm>
            <a:off x="2157508" y="1419622"/>
            <a:ext cx="681529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75137"/>
      </p:ext>
    </p:extLst>
  </p:cSld>
  <p:clrMapOvr>
    <a:masterClrMapping/>
  </p:clrMapOvr>
  <p:transition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報廢轉倉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8107" y="134099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默認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顯示單據狀態為已確認的單據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在“轉倉入庫確認”頁面選擇庫區和庫位，點擊保存，最後點擊確認入庫即可。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注意：目標庫區的屬性必須為“</a:t>
            </a:r>
            <a:r>
              <a:rPr lang="zh-CN" altLang="en-US" sz="9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報廢區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6" y="859107"/>
            <a:ext cx="1219499" cy="24482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4125"/>
          <a:stretch/>
        </p:blipFill>
        <p:spPr>
          <a:xfrm>
            <a:off x="3563888" y="859107"/>
            <a:ext cx="4219329" cy="243272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046" y="3465589"/>
            <a:ext cx="6086900" cy="14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21648"/>
      </p:ext>
    </p:extLst>
  </p:cSld>
  <p:clrMapOvr>
    <a:masterClrMapping/>
  </p:clrMapOvr>
  <p:transition advTm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報廢出庫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76" y="1166133"/>
            <a:ext cx="1271070" cy="25566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046" y="1166133"/>
            <a:ext cx="5447093" cy="3205817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報廢出庫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申請單號、單據狀態等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擊“編輯”可以對開立狀態的單據進行修改。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擊“刪除”可刪除開立狀態的單據。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擊簽核進度可以查看單據簽核歷程。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788271"/>
      </p:ext>
    </p:extLst>
  </p:cSld>
  <p:clrMapOvr>
    <a:masterClrMapping/>
  </p:clrMapOvr>
  <p:transition advTm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報廢出庫單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填寫廠區、倉庫信息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點擊新增，會跳轉出來頁面顯示所有符合條件的明細，可以通過備品料號、庫位等搜索要報廢的備品。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勾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選備品信息，點擊生成報廢單詳情，導出明細，以便簽核時添加附件。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擊上傳</a:t>
            </a:r>
            <a:r>
              <a:rPr lang="en-US" altLang="zh-CN" sz="900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flownet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附件，上傳導出的明細。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點擊返回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14" y="859107"/>
            <a:ext cx="6408712" cy="15416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4" y="2299715"/>
            <a:ext cx="44466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0926"/>
      </p:ext>
    </p:extLst>
  </p:cSld>
  <p:clrMapOvr>
    <a:masterClrMapping/>
  </p:clrMapOvr>
  <p:transition advTm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報廢出庫單送簽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08" y="1256116"/>
            <a:ext cx="6499709" cy="271511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報廢出庫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申請單號、單據狀態等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擊“送簽”，在簽核頁面填寫簽核人後點擊送簽即可。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777387"/>
      </p:ext>
    </p:extLst>
  </p:cSld>
  <p:clrMapOvr>
    <a:masterClrMapping/>
  </p:clrMapOvr>
  <p:transition advTm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報廢出庫單送簽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報廢出庫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申請單號、單據狀態等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擊“送簽”，在簽核頁面填寫簽核人後點擊送簽即可。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送簽後點擊簽核進度，可以查看簽核歷程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96" y="3008615"/>
            <a:ext cx="4025492" cy="18002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96" y="859107"/>
            <a:ext cx="6410021" cy="19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9767"/>
      </p:ext>
    </p:extLst>
  </p:cSld>
  <p:clrMapOvr>
    <a:masterClrMapping/>
  </p:clrMapOvr>
  <p:transition advTm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報廢出庫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29053" y="1851670"/>
            <a:ext cx="2198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審核完成的單據直接點擊“報廢出庫”即可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254289"/>
            <a:ext cx="6554327" cy="27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97373"/>
      </p:ext>
    </p:extLst>
  </p:cSld>
  <p:clrMapOvr>
    <a:masterClrMapping/>
  </p:clrMapOvr>
  <p:transition advTm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庫存變更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endParaRPr lang="en-US" altLang="zh-CN" sz="14900" b="1" dirty="0" smtClean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24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銷賬單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52" y="1233954"/>
            <a:ext cx="4917379" cy="3070696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銷賬單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銷賬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單號、備品料號等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銷賬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單為使用單位在備品室借出，但是需要出海外，無法歸還的單據進行銷賬，此單由使用單位主管提起。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當提單人確認單據信息無誤，點擊“審核即可”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室管理人員將單據狀態為“審核”的單據，點擊“銷賬”即可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2" y="1233954"/>
            <a:ext cx="1318862" cy="22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5460"/>
      </p:ext>
    </p:extLst>
  </p:cSld>
  <p:clrMapOvr>
    <a:masterClrMapping/>
  </p:clrMapOvr>
  <p:transition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新增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銷賬</a:t>
            </a:r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19756" y="1349833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銷賬部門根據當前登錄人信息帶出，選擇銷賬費用代碼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添加銷賬明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細，主管可以對本部門所有人進行銷賬，輸入工號，若該員工有借用且未歸還的備品，會自動帶出信息。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擊保存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點擊返回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59" y="1347614"/>
            <a:ext cx="632300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3245"/>
      </p:ext>
    </p:extLst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6">
            <a:extLst>
              <a:ext uri="{FF2B5EF4-FFF2-40B4-BE49-F238E27FC236}">
                <a16:creationId xmlns:a16="http://schemas.microsoft.com/office/drawing/2014/main" id="{BEC73C0B-626F-F202-4AF2-33DF1461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56" y="3758803"/>
            <a:ext cx="373380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工廠</a:t>
            </a: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建模和料號的</a:t>
            </a:r>
            <a:r>
              <a:rPr lang="zh-CN" altLang="en-US" sz="10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基础数据配置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5AA1B93A-66EB-315D-3271-5091BEEF4F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基礎數據</a:t>
            </a: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6033D143-2ABA-CC6D-6A73-2462567E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79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6">
            <a:extLst>
              <a:ext uri="{FF2B5EF4-FFF2-40B4-BE49-F238E27FC236}">
                <a16:creationId xmlns:a16="http://schemas.microsoft.com/office/drawing/2014/main" id="{C829B498-A6E3-4F4C-8A89-ABB69508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56" y="3758803"/>
            <a:ext cx="37338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銷賬報表、備品庫存、庫存異動報表、備品借用明細、入庫記錄、庫存消耗明細</a:t>
            </a:r>
            <a:endParaRPr lang="en-US" altLang="zh-CN" sz="10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庫存報表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endParaRPr lang="en-US" altLang="zh-CN" sz="14900" b="1" dirty="0" smtClean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7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銷賬報表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177044" y="1201818"/>
            <a:ext cx="6859452" cy="3026116"/>
            <a:chOff x="1024146" y="1177328"/>
            <a:chExt cx="9962622" cy="413147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146" y="1177328"/>
              <a:ext cx="1459675" cy="3976996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821" y="1177328"/>
              <a:ext cx="8502947" cy="4131472"/>
            </a:xfrm>
            <a:prstGeom prst="rect">
              <a:avLst/>
            </a:prstGeom>
          </p:spPr>
        </p:pic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銷賬報表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銷賬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單號、備品料號等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面內容支持導出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463585"/>
      </p:ext>
    </p:extLst>
  </p:cSld>
  <p:clrMapOvr>
    <a:masterClrMapping/>
  </p:clrMapOvr>
  <p:transition advTm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備品庫存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9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備品庫存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庫存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面內容支持導出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157508" y="1326804"/>
            <a:ext cx="6734972" cy="3189162"/>
            <a:chOff x="696421" y="1458184"/>
            <a:chExt cx="9525747" cy="4102974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21" y="1458184"/>
              <a:ext cx="1552316" cy="4102974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8737" y="1458184"/>
              <a:ext cx="7973431" cy="410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863885"/>
      </p:ext>
    </p:extLst>
  </p:cSld>
  <p:clrMapOvr>
    <a:masterClrMapping/>
  </p:clrMapOvr>
  <p:transition advTm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庫存異動報表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庫存異動報表可以查看備品所有的出入庫記錄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庫存異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動報表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出入庫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面內容支持導出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2191105" y="1254288"/>
            <a:ext cx="6629367" cy="3405693"/>
            <a:chOff x="749815" y="1369548"/>
            <a:chExt cx="10325242" cy="481469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815" y="1369548"/>
              <a:ext cx="1818716" cy="4814694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8531" y="1369548"/>
              <a:ext cx="8506526" cy="4814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614572"/>
      </p:ext>
    </p:extLst>
  </p:cSld>
  <p:clrMapOvr>
    <a:masterClrMapping/>
  </p:clrMapOvr>
  <p:transition advTm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備品借用明細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備品借用明細可以查看備品所有的借出記錄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備品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借用明細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單據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136527" y="1254288"/>
            <a:ext cx="6683945" cy="3261678"/>
            <a:chOff x="1077331" y="1369548"/>
            <a:chExt cx="9702038" cy="441211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331" y="1369548"/>
              <a:ext cx="1654212" cy="441123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1543" y="1369548"/>
              <a:ext cx="8047826" cy="441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18168"/>
      </p:ext>
    </p:extLst>
  </p:cSld>
  <p:clrMapOvr>
    <a:masterClrMapping/>
  </p:clrMapOvr>
  <p:transition advTm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入庫記錄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入庫記錄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可以查看備品所有的入庫記錄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入庫記錄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面內容支持導出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195811" y="1253947"/>
            <a:ext cx="6927635" cy="3045995"/>
            <a:chOff x="672233" y="1369548"/>
            <a:chExt cx="9505830" cy="4354245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233" y="1369548"/>
              <a:ext cx="1629461" cy="435424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695" y="1369549"/>
              <a:ext cx="7876368" cy="4354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446038"/>
      </p:ext>
    </p:extLst>
  </p:cSld>
  <p:clrMapOvr>
    <a:masterClrMapping/>
  </p:clrMapOvr>
  <p:transition advTm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庫存消耗記錄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庫存消耗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可以查看備品所有的出庫記錄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庫存消耗記錄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面输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備品料號等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出庫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</a:t>
            </a:r>
            <a:r>
              <a:rPr lang="zh-CN" altLang="zh-CN" sz="900" dirty="0">
                <a:latin typeface="等线" panose="02010600030101010101" pitchFamily="2" charset="-122"/>
                <a:ea typeface="等线" panose="02010600030101010101" pitchFamily="2" charset="-122"/>
              </a:rPr>
              <a:t>，当没有输入查询条件时，搜索按钮可用于刷新界面的信息，清空按钮则是清空所输入的数据，清空后页面会自动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面內容支持導出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157508" y="1264664"/>
            <a:ext cx="6734972" cy="3179293"/>
            <a:chOff x="1199117" y="1368302"/>
            <a:chExt cx="9810626" cy="45350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117" y="1368302"/>
              <a:ext cx="1716541" cy="453506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5658" y="1368302"/>
              <a:ext cx="8094085" cy="4535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770771"/>
      </p:ext>
    </p:extLst>
  </p:cSld>
  <p:clrMapOvr>
    <a:masterClrMapping/>
  </p:clrMapOvr>
  <p:transition advTm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盤點管理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77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盤點計劃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盤點計劃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盤點單號等，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盤點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擊明細可以查看盤點明細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擊完成即結束本次盤點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未完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成的盤點計劃可以刪除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610" b="1610"/>
          <a:stretch/>
        </p:blipFill>
        <p:spPr>
          <a:xfrm>
            <a:off x="2258850" y="1254289"/>
            <a:ext cx="1377046" cy="23042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254288"/>
            <a:ext cx="524051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6180"/>
      </p:ext>
    </p:extLst>
  </p:cSld>
  <p:clrMapOvr>
    <a:masterClrMapping/>
  </p:clrMapOvr>
  <p:transition advTm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盤點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點擊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盤點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在盤點界面點擊確定，核對數量後，在彈窗中輸入實際盤點數量，點擊確定即可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若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實際盤點數量與賬面數量不一致，則必須填寫備註。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盤點結束後，在單頭點擊完成即可。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99" y="859107"/>
            <a:ext cx="5683577" cy="12950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184565"/>
            <a:ext cx="3960440" cy="19000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150227"/>
            <a:ext cx="3528392" cy="9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3272"/>
      </p:ext>
    </p:extLst>
  </p:cSld>
  <p:clrMapOvr>
    <a:masterClrMapping/>
  </p:clrMapOvr>
  <p:transition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基礎數據維護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73078" y="110307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位置資料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30531" y="1370528"/>
            <a:ext cx="2104008" cy="30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包括倉庫、庫區和庫位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3848" y="1203598"/>
            <a:ext cx="1007630" cy="1099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倉庫</a:t>
            </a:r>
            <a:r>
              <a:rPr lang="zh-CN" altLang="en-US" sz="1600" dirty="0" smtClean="0"/>
              <a:t>管理</a:t>
            </a:r>
            <a:endParaRPr lang="en-US" altLang="zh-CN" sz="1600" dirty="0" smtClean="0"/>
          </a:p>
          <a:p>
            <a:pPr algn="ctr"/>
            <a:r>
              <a:rPr lang="zh-CN" altLang="en-US" sz="1200" dirty="0" smtClean="0"/>
              <a:t>（維護備品室信息）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207394" y="1203598"/>
            <a:ext cx="1007630" cy="1099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库区管理</a:t>
            </a:r>
            <a:endParaRPr lang="en-US" altLang="zh-CN" dirty="0" smtClean="0"/>
          </a:p>
          <a:p>
            <a:pPr algn="ctr"/>
            <a:r>
              <a:rPr lang="zh-CN" altLang="en-US" sz="1200" dirty="0"/>
              <a:t>（備品室內劃分庫區）</a:t>
            </a:r>
            <a:endParaRPr lang="en-US" altLang="zh-CN" sz="1200" dirty="0"/>
          </a:p>
        </p:txBody>
      </p:sp>
      <p:sp>
        <p:nvSpPr>
          <p:cNvPr id="10" name="矩形 9"/>
          <p:cNvSpPr/>
          <p:nvPr/>
        </p:nvSpPr>
        <p:spPr>
          <a:xfrm>
            <a:off x="7255385" y="1203597"/>
            <a:ext cx="1007630" cy="1099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库位管理</a:t>
            </a:r>
            <a:endParaRPr lang="en-US" altLang="zh-CN" dirty="0" smtClean="0"/>
          </a:p>
          <a:p>
            <a:pPr algn="ctr"/>
            <a:r>
              <a:rPr lang="zh-CN" altLang="en-US" sz="1200" dirty="0"/>
              <a:t>（庫區內劃分庫位）</a:t>
            </a:r>
            <a:endParaRPr lang="en-US" altLang="zh-CN" sz="1200" dirty="0"/>
          </a:p>
        </p:txBody>
      </p:sp>
      <p:sp>
        <p:nvSpPr>
          <p:cNvPr id="11" name="向右箭號 10"/>
          <p:cNvSpPr/>
          <p:nvPr/>
        </p:nvSpPr>
        <p:spPr>
          <a:xfrm>
            <a:off x="4508147" y="1654373"/>
            <a:ext cx="358133" cy="2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56138" y="1648506"/>
            <a:ext cx="358133" cy="2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446824" y="3291830"/>
            <a:ext cx="908799" cy="85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客戶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6113596" y="3291830"/>
            <a:ext cx="908799" cy="85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產品系列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7771058" y="3291830"/>
            <a:ext cx="908799" cy="85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料號</a:t>
            </a: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2843808" y="3291830"/>
            <a:ext cx="908799" cy="85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單位</a:t>
            </a:r>
            <a:endParaRPr lang="en-US" altLang="zh-CN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3940739" y="3685032"/>
            <a:ext cx="323007" cy="16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569971" y="3685032"/>
            <a:ext cx="323007" cy="16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243013" y="3685032"/>
            <a:ext cx="323007" cy="16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62261" y="3147814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備品</a:t>
            </a:r>
            <a:r>
              <a:rPr lang="zh-CN" altLang="en-US" sz="1050" b="1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資料</a:t>
            </a:r>
            <a:endParaRPr lang="zh-CN" altLang="en-US" sz="105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19714" y="3415265"/>
            <a:ext cx="2464054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包括單位、客戶、產品系列、料號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713589"/>
      </p:ext>
    </p:extLst>
  </p:cSld>
  <p:clrMapOvr>
    <a:masterClrMapping/>
  </p:clrMapOvr>
  <p:transition advTm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EBE04E1-69CA-F7C1-4D11-CCC6926E9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條碼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40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FBFE8A8F-2F51-21BD-FB2E-C3EFF08D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551888"/>
            <a:ext cx="1907703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9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endParaRPr lang="en-US" altLang="zh-CN" sz="14900" b="1" dirty="0" smtClean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7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庫條碼管理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2319"/>
          <a:stretch/>
        </p:blipFill>
        <p:spPr>
          <a:xfrm>
            <a:off x="2203822" y="1187218"/>
            <a:ext cx="1234926" cy="24816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49" y="1187218"/>
            <a:ext cx="5481682" cy="361678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在庫條碼管理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條碼等，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庫存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927669"/>
      </p:ext>
    </p:extLst>
  </p:cSld>
  <p:clrMapOvr>
    <a:masterClrMapping/>
  </p:clrMapOvr>
  <p:transition advTm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非在庫條碼管理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在非在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庫條碼管理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條碼等，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借出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09" y="1206255"/>
            <a:ext cx="1325816" cy="26616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25" y="1206255"/>
            <a:ext cx="559036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41859"/>
      </p:ext>
    </p:extLst>
  </p:cSld>
  <p:clrMapOvr>
    <a:masterClrMapping/>
  </p:clrMapOvr>
  <p:transition advTm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00" y="284044"/>
            <a:ext cx="4611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條碼履歷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3500" y="859107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6193" y="1254288"/>
            <a:ext cx="21986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在條碼履歷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界面输入</a:t>
            </a:r>
            <a:r>
              <a:rPr lang="en-US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SN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條碼等，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</a:t>
            </a:r>
            <a:r>
              <a:rPr lang="zh-CN" altLang="en-US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條碼所有的異動</a:t>
            </a:r>
            <a:r>
              <a:rPr lang="zh-CN" altLang="zh-CN" sz="9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>
                <a:latin typeface="等线" panose="02010600030101010101" pitchFamily="2" charset="-122"/>
                <a:ea typeface="等线" panose="02010600030101010101" pitchFamily="2" charset="-122"/>
              </a:rPr>
              <a:t>本頁面支持導出</a:t>
            </a:r>
            <a:endParaRPr lang="en-US" altLang="zh-CN" sz="9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08" y="1313501"/>
            <a:ext cx="1500269" cy="27231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78" y="1313501"/>
            <a:ext cx="5358954" cy="33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13741"/>
      </p:ext>
    </p:extLst>
  </p:cSld>
  <p:clrMapOvr>
    <a:masterClrMapping/>
  </p:clrMapOvr>
  <p:transition advTm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58"/>
          <p:cNvSpPr txBox="1">
            <a:spLocks noChangeArrowheads="1"/>
          </p:cNvSpPr>
          <p:nvPr/>
        </p:nvSpPr>
        <p:spPr bwMode="auto">
          <a:xfrm>
            <a:off x="2212181" y="1759149"/>
            <a:ext cx="47196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倉庫管理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維護備品室信息，一個備品室視為一個倉庫，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倉庫編碼在</a:t>
            </a:r>
            <a:r>
              <a:rPr lang="en-US" altLang="zh-CN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BU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下唯一，不能重複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倉庫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倉庫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编码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倉庫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倉庫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800407" y="604338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⑥點擊確定</a:t>
            </a:r>
            <a:endParaRPr lang="zh-TW" altLang="en-US" sz="1200" dirty="0">
              <a:solidFill>
                <a:srgbClr val="FF00FF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70" y="1231877"/>
            <a:ext cx="671441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9265"/>
      </p:ext>
    </p:extLst>
  </p:cSld>
  <p:clrMapOvr>
    <a:masterClrMapping/>
  </p:clrMapOvr>
  <p:transition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庫區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備品室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下庫區信息，同一個備品室</a:t>
            </a:r>
            <a:r>
              <a:rPr lang="zh-CN" altLang="en-US" sz="1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庫區編碼唯一，不能重複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庫區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管理界面输入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庫區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编码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或者庫區名稱等信息，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</a:rPr>
              <a:t>庫區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庫區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26101"/>
          <a:stretch/>
        </p:blipFill>
        <p:spPr>
          <a:xfrm>
            <a:off x="3518148" y="1203598"/>
            <a:ext cx="5544616" cy="20179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01" y="1203599"/>
            <a:ext cx="1310546" cy="20162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300367"/>
            <a:ext cx="3816424" cy="168051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65459" y="4395771"/>
            <a:ext cx="125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注：選擇</a:t>
            </a:r>
            <a:r>
              <a:rPr lang="en-US" altLang="zh-CN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SPM</a:t>
            </a:r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開頭的庫區類型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981173" y="4371950"/>
            <a:ext cx="618565" cy="578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145439" y="3964884"/>
            <a:ext cx="1252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：刪除庫區前，請確認在該庫區下是否還有庫存，若有庫存則不允許刪除。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552413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>
            <a:extLst>
              <a:ext uri="{FF2B5EF4-FFF2-40B4-BE49-F238E27FC236}">
                <a16:creationId xmlns:a16="http://schemas.microsoft.com/office/drawing/2014/main" id="{364A5B27-B5A4-2DE6-6C1D-29DD14C36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67494"/>
            <a:ext cx="22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庫位</a:t>
            </a:r>
            <a:r>
              <a:rPr lang="zh-CN" altLang="en-US" sz="2100" b="1" dirty="0" smtClean="0">
                <a:solidFill>
                  <a:srgbClr val="1C488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</a:t>
            </a:r>
            <a:endParaRPr lang="zh-CN" altLang="en-US" sz="2100" b="1" dirty="0">
              <a:solidFill>
                <a:srgbClr val="1C488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4D78F5-44D3-E7E7-B83F-85CC28054D0F}"/>
              </a:ext>
            </a:extLst>
          </p:cNvPr>
          <p:cNvSpPr/>
          <p:nvPr/>
        </p:nvSpPr>
        <p:spPr>
          <a:xfrm>
            <a:off x="56263" y="843558"/>
            <a:ext cx="2104008" cy="30813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功能操作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67549C-2470-6830-CC6D-46F3CEA7C9DD}"/>
              </a:ext>
            </a:extLst>
          </p:cNvPr>
          <p:cNvSpPr txBox="1"/>
          <p:nvPr/>
        </p:nvSpPr>
        <p:spPr>
          <a:xfrm>
            <a:off x="83241" y="1203598"/>
            <a:ext cx="2104008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此页面用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于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維護庫區下庫位信息，同一個庫區</a:t>
            </a:r>
            <a:r>
              <a:rPr lang="zh-CN" altLang="en-US" sz="1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庫位編碼唯一，不能重複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管理界面输入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庫區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编码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或者庫位編碼等信息，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点击搜索即可查询相关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庫位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信息，当没有输入查询条件时，搜索按钮可用于刷新界面的信息，清空按钮则是清空所输入的数据，清空后页面会自动刷新</a:t>
            </a:r>
            <a:endParaRPr lang="en-US" altLang="zh-CN" sz="1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4313" indent="-214313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点击删除按钮（编辑按钮旁）可删除所需要删除的</a:t>
            </a:r>
            <a:r>
              <a:rPr lang="zh-CN" altLang="en-US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庫位</a:t>
            </a:r>
            <a:r>
              <a:rPr lang="zh-CN" altLang="zh-CN" sz="1000" dirty="0" smtClean="0"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信息，如需删除多条数据，可选中需删除的数据，点击删除按钮（新增按钮旁）执行删除操作</a:t>
            </a:r>
            <a:endParaRPr lang="en-US" altLang="zh-CN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b="20847"/>
          <a:stretch/>
        </p:blipFill>
        <p:spPr>
          <a:xfrm>
            <a:off x="3477530" y="1275606"/>
            <a:ext cx="5472608" cy="197781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54" y="1275606"/>
            <a:ext cx="1300276" cy="197781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151783" y="3671212"/>
            <a:ext cx="1252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</a:t>
            </a:r>
            <a:r>
              <a:rPr lang="zh-CN" altLang="en-US" sz="1000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：刪除庫位前，請確認在該庫位下是否還有庫存，若有庫存則不允許刪除。</a:t>
            </a:r>
            <a:endParaRPr lang="zh-TW" altLang="en-US" sz="1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394161"/>
      </p:ext>
    </p:extLst>
  </p:cSld>
  <p:clrMapOvr>
    <a:masterClrMapping/>
  </p:clrMapOvr>
  <p:transition advTm="0"/>
</p:sld>
</file>

<file path=ppt/theme/theme1.xml><?xml version="1.0" encoding="utf-8"?>
<a:theme xmlns:a="http://schemas.openxmlformats.org/drawingml/2006/main" name="1_Office 佈景主題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4ccf059-af5d-4b92-932d-3690a1231c55}" enabled="1" method="Standard" siteId="{cb3d8dcd-2ed2-4bad-89a5-e0a7195fb6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32814</TotalTime>
  <Words>5664</Words>
  <Application>Microsoft Office PowerPoint</Application>
  <DocSecurity>0</DocSecurity>
  <PresentationFormat>如螢幕大小 (16:9)</PresentationFormat>
  <Paragraphs>367</Paragraphs>
  <Slides>64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6" baseType="lpstr">
      <vt:lpstr>等线</vt:lpstr>
      <vt:lpstr>Microsoft YaHei</vt:lpstr>
      <vt:lpstr>Microsoft YaHei</vt:lpstr>
      <vt:lpstr>黑体</vt:lpstr>
      <vt:lpstr>宋体</vt:lpstr>
      <vt:lpstr>思源黑體</vt:lpstr>
      <vt:lpstr>微軟正黑體</vt:lpstr>
      <vt:lpstr>新細明體</vt:lpstr>
      <vt:lpstr>Arial</vt:lpstr>
      <vt:lpstr>Calibri</vt:lpstr>
      <vt:lpstr>Wingdings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Fii DMS Status Weekly Update</dc:title>
  <dc:subject/>
  <dc:creator>JoeW</dc:creator>
  <cp:keywords/>
  <dc:description/>
  <cp:lastModifiedBy>Administrator</cp:lastModifiedBy>
  <cp:revision>925</cp:revision>
  <dcterms:modified xsi:type="dcterms:W3CDTF">2024-05-22T09:19:20Z</dcterms:modified>
  <cp:category/>
  <dc:identifier/>
  <cp:contentStatus/>
  <dc:language/>
  <cp:version/>
</cp:coreProperties>
</file>